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1" r:id="rId7"/>
    <p:sldId id="261" r:id="rId8"/>
    <p:sldId id="262" r:id="rId9"/>
    <p:sldId id="272" r:id="rId10"/>
    <p:sldId id="263" r:id="rId11"/>
    <p:sldId id="273" r:id="rId12"/>
    <p:sldId id="274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186D-38D7-9A81-EF93-96FB0026E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2133E-701D-0A27-2B72-5AA2C7035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4860B-D3D6-793C-F7F4-77405F29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8E805-0F69-1617-C2BA-02852424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3BB7-ED43-79B3-E054-6565919A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880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FE46-D57C-36F9-5483-9790E773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9C912-EA00-E17E-43E3-6172658F4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2408C-3E92-F307-1255-2A59FCFF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7A9BC-67AE-C7C3-A2DA-DC9F47EC0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1D048-D081-6981-C667-F95843EC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647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953B63-6F72-C289-1B52-77C5C352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C661C-C22B-B7CC-F912-EB5F95306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AE43A-B6E6-421B-4A8F-529AC78B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8F3C0-E907-A2A6-294E-035333A2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431C5-011C-9BAE-21FF-64180D7B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408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94F7-BE81-29C4-5D9D-E732B5C7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090A8-F4B4-585E-6345-1D1B4D221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E5B11-3811-584C-B2E7-BB858726C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7566B-1FCC-7480-8883-62CE4374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3556A-A5BB-191A-9FFD-D6813B7E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35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C26F-675F-DF3E-05E4-FA41D08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E4FBD-7F9B-DD9D-3DB9-A5998B275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BE981-41B2-798F-134D-D19236A4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46AEE-0061-7587-1E6D-2B983765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CFFA2-AB46-7C61-F912-A849EB35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795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AE8C-8506-9714-4544-E33E4718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58A8F-C642-7541-D897-F5AB3DF00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398A4-4A07-BE3A-D86B-D010C14A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47B8F-12A7-0A16-EB16-0ADC40E9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000E0-5C17-E345-ACE1-097D2AEA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9ADBA-87C1-292E-4C65-F13FD0C3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631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CD-2698-C916-F221-94BB4B31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4497-C578-A4A7-F959-72E3C0E24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18D68-C8AB-D121-82A4-872566348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DDC6D-9668-AE4F-03D3-BB183E6E6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3E9EE-355E-E0AB-371B-944B54EA4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BDC028-EE59-B739-2285-792379CE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7A606-BB04-70C0-0221-7BFE7153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7C19A-8FB4-FD5B-1D95-96BC15A5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735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015B-5839-1AC7-CFBE-A8D68315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DFA11-BB77-1EB6-753C-F2931DFD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AE5AF-62A1-121C-76E2-A6AE2123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1AEB4-AEE0-17D9-B5BB-F7B4BEFA0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6271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A3404-1A1A-F1C2-F984-28E123558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CCA93-4EEF-A343-753D-96217BBB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8F968-7726-1D2E-5D8A-D72615F6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385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0AA2A-1389-D341-2826-009837E0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DFCBE-AFFA-6F08-9FD2-5897B82FB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14D60-6BAF-374A-52C4-36E14A6DA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45ED0-1D51-6577-E3A9-5865CE45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E178B-F938-1A4F-78B5-BF465CF8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9A9BD-6FD3-1717-77D5-3EB7AAA3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53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DB84-4781-CF00-CDB4-81F26E54F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6BDD3-D6B3-5842-13DC-F0513B30D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0DC1C-DBAD-0184-CD2D-0281407E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26FE4-054A-1CF2-AE20-3988A9E6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400478-2107-2A59-E5A1-3863C13E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99814-E20E-51DD-0ED5-3D331DFC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07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CB63D6-32A7-8294-26CD-619E1FF25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FAC98-9764-EC1B-2D2E-9A9140EB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C26E7-B41F-BDA1-B4B6-2F96B2940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75DA-5216-48F3-8815-95006A5A0D6F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37F0F-D205-6B48-F08F-C6F98F768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CEA0B-DF8F-3940-3E47-B2E2BE243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49DC4-3C0E-4DAC-A50C-4C6F76B0AA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48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ordwall.net/play/849/415/915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104" y="4119361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en-GB" sz="5400" b="1" dirty="0"/>
              <a:t>Lesson 11 </a:t>
            </a:r>
            <a:br>
              <a:rPr lang="en-GB" sz="5400" b="1" dirty="0"/>
            </a:br>
            <a:r>
              <a:rPr lang="en-GB" sz="5400" b="1" dirty="0"/>
              <a:t>The world of music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104" y="2730566"/>
            <a:ext cx="6400938" cy="1710489"/>
          </a:xfrm>
        </p:spPr>
        <p:txBody>
          <a:bodyPr>
            <a:noAutofit/>
          </a:bodyPr>
          <a:lstStyle/>
          <a:p>
            <a:r>
              <a:rPr lang="en-GB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ECB1094-26F4-50EA-AD32-19FAE11B5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3639" cy="687233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8C6232-5032-494F-0FE9-1E2D7C02F3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3108" r="4103" b="3207"/>
          <a:stretch/>
        </p:blipFill>
        <p:spPr>
          <a:xfrm>
            <a:off x="0" y="1520825"/>
            <a:ext cx="4867384" cy="40671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6310C17-2B76-AF03-2627-0C5E11BEC057}"/>
              </a:ext>
            </a:extLst>
          </p:cNvPr>
          <p:cNvSpPr txBox="1">
            <a:spLocks/>
          </p:cNvSpPr>
          <p:nvPr/>
        </p:nvSpPr>
        <p:spPr>
          <a:xfrm>
            <a:off x="5569527" y="1398011"/>
            <a:ext cx="6262255" cy="35557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b="1" dirty="0">
                <a:solidFill>
                  <a:srgbClr val="FFC000"/>
                </a:solidFill>
              </a:rPr>
              <a:t>LANGUAGE FOCUS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We use </a:t>
            </a:r>
            <a:r>
              <a:rPr lang="en-GB" sz="2400" b="1" dirty="0">
                <a:solidFill>
                  <a:srgbClr val="FF0000"/>
                </a:solidFill>
              </a:rPr>
              <a:t>the present perfect </a:t>
            </a:r>
            <a:r>
              <a:rPr lang="en-GB" sz="2400" dirty="0"/>
              <a:t>for an action that happened in the past, but the results that we feel in the present are more important than time.</a:t>
            </a:r>
            <a:endParaRPr lang="hr-H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accent1"/>
                </a:solidFill>
              </a:rPr>
              <a:t>Present perfect </a:t>
            </a:r>
            <a:r>
              <a:rPr lang="en-GB" sz="2400" dirty="0" err="1">
                <a:solidFill>
                  <a:schemeClr val="accent1"/>
                </a:solidFill>
              </a:rPr>
              <a:t>koristimo</a:t>
            </a:r>
            <a:r>
              <a:rPr lang="en-GB" sz="2400" dirty="0">
                <a:solidFill>
                  <a:schemeClr val="accent1"/>
                </a:solidFill>
              </a:rPr>
              <a:t> za </a:t>
            </a:r>
            <a:r>
              <a:rPr lang="en-GB" sz="2400" dirty="0" err="1">
                <a:solidFill>
                  <a:schemeClr val="accent1"/>
                </a:solidFill>
              </a:rPr>
              <a:t>opisivanje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radnje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koja</a:t>
            </a:r>
            <a:r>
              <a:rPr lang="en-GB" sz="2400" dirty="0">
                <a:solidFill>
                  <a:schemeClr val="accent1"/>
                </a:solidFill>
              </a:rPr>
              <a:t> se </a:t>
            </a:r>
            <a:r>
              <a:rPr lang="en-GB" sz="2400" dirty="0" err="1">
                <a:solidFill>
                  <a:schemeClr val="accent1"/>
                </a:solidFill>
              </a:rPr>
              <a:t>dogodila</a:t>
            </a:r>
            <a:r>
              <a:rPr lang="en-GB" sz="2400" dirty="0">
                <a:solidFill>
                  <a:schemeClr val="accent1"/>
                </a:solidFill>
              </a:rPr>
              <a:t> u </a:t>
            </a:r>
            <a:r>
              <a:rPr lang="en-GB" sz="2400" dirty="0" err="1">
                <a:solidFill>
                  <a:schemeClr val="accent1"/>
                </a:solidFill>
              </a:rPr>
              <a:t>prošlosti</a:t>
            </a:r>
            <a:r>
              <a:rPr lang="en-GB" sz="2400" dirty="0">
                <a:solidFill>
                  <a:schemeClr val="accent1"/>
                </a:solidFill>
              </a:rPr>
              <a:t>, </a:t>
            </a:r>
            <a:r>
              <a:rPr lang="en-GB" sz="2400" dirty="0" err="1">
                <a:solidFill>
                  <a:schemeClr val="accent1"/>
                </a:solidFill>
              </a:rPr>
              <a:t>ali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čije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posljedice</a:t>
            </a:r>
            <a:r>
              <a:rPr lang="en-GB" sz="2400" dirty="0">
                <a:solidFill>
                  <a:schemeClr val="accent1"/>
                </a:solidFill>
              </a:rPr>
              <a:t>, </a:t>
            </a:r>
            <a:r>
              <a:rPr lang="en-GB" sz="2400" dirty="0" err="1">
                <a:solidFill>
                  <a:schemeClr val="accent1"/>
                </a:solidFill>
              </a:rPr>
              <a:t>koje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su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važnije</a:t>
            </a:r>
            <a:r>
              <a:rPr lang="en-GB" sz="2400" dirty="0">
                <a:solidFill>
                  <a:schemeClr val="accent1"/>
                </a:solidFill>
              </a:rPr>
              <a:t> od </a:t>
            </a:r>
            <a:r>
              <a:rPr lang="en-GB" sz="2400" dirty="0" err="1">
                <a:solidFill>
                  <a:schemeClr val="accent1"/>
                </a:solidFill>
              </a:rPr>
              <a:t>trenutka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kada</a:t>
            </a:r>
            <a:r>
              <a:rPr lang="hr-HR" sz="2400" dirty="0">
                <a:solidFill>
                  <a:schemeClr val="accent1"/>
                </a:solidFill>
              </a:rPr>
              <a:t> s</a:t>
            </a:r>
            <a:r>
              <a:rPr lang="en-GB" sz="2400" dirty="0">
                <a:solidFill>
                  <a:schemeClr val="accent1"/>
                </a:solidFill>
              </a:rPr>
              <a:t>e</a:t>
            </a:r>
            <a:r>
              <a:rPr lang="hr-HR" sz="2400" dirty="0">
                <a:solidFill>
                  <a:schemeClr val="accent1"/>
                </a:solidFill>
              </a:rPr>
              <a:t> radnja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dogodila</a:t>
            </a:r>
            <a:r>
              <a:rPr lang="en-GB" sz="2400" dirty="0">
                <a:solidFill>
                  <a:schemeClr val="accent1"/>
                </a:solidFill>
              </a:rPr>
              <a:t> u </a:t>
            </a:r>
            <a:r>
              <a:rPr lang="en-GB" sz="2400" dirty="0" err="1">
                <a:solidFill>
                  <a:schemeClr val="accent1"/>
                </a:solidFill>
              </a:rPr>
              <a:t>prošlosti</a:t>
            </a:r>
            <a:r>
              <a:rPr lang="en-GB" sz="2400" dirty="0">
                <a:solidFill>
                  <a:schemeClr val="accent1"/>
                </a:solidFill>
              </a:rPr>
              <a:t>, </a:t>
            </a:r>
            <a:r>
              <a:rPr lang="en-GB" sz="2400" dirty="0" err="1">
                <a:solidFill>
                  <a:schemeClr val="accent1"/>
                </a:solidFill>
              </a:rPr>
              <a:t>osjećamo</a:t>
            </a:r>
            <a:r>
              <a:rPr lang="en-GB" sz="2400" dirty="0">
                <a:solidFill>
                  <a:schemeClr val="accent1"/>
                </a:solidFill>
              </a:rPr>
              <a:t> u </a:t>
            </a:r>
            <a:r>
              <a:rPr lang="en-GB" sz="2400" dirty="0" err="1">
                <a:solidFill>
                  <a:schemeClr val="accent1"/>
                </a:solidFill>
              </a:rPr>
              <a:t>sadašnjosti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  <a:endParaRPr lang="hr-HR" sz="24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2400" dirty="0"/>
              <a:t>e.g. </a:t>
            </a:r>
            <a:r>
              <a:rPr lang="en-US" sz="2400" b="1" dirty="0"/>
              <a:t>He lost his key</a:t>
            </a:r>
            <a:r>
              <a:rPr lang="en-US" sz="2400" dirty="0"/>
              <a:t> (</a:t>
            </a:r>
            <a:r>
              <a:rPr lang="en-US" sz="2400" i="1" dirty="0"/>
              <a:t>and now he can’t get into the house</a:t>
            </a:r>
            <a:r>
              <a:rPr lang="en-US" sz="2400" dirty="0"/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r="202"/>
          <a:stretch/>
        </p:blipFill>
        <p:spPr>
          <a:xfrm>
            <a:off x="838199" y="1154097"/>
            <a:ext cx="3943662" cy="549435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17570" y="1464367"/>
            <a:ext cx="543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The past participle crossword.</a:t>
            </a:r>
          </a:p>
          <a:p>
            <a:r>
              <a:rPr lang="en-GB" sz="2800" b="1" dirty="0"/>
              <a:t>Fill in the </a:t>
            </a:r>
            <a:r>
              <a:rPr lang="hr-HR" sz="2800" b="1" dirty="0"/>
              <a:t>c</a:t>
            </a:r>
            <a:r>
              <a:rPr lang="en-GB" sz="2800" b="1" dirty="0" err="1"/>
              <a:t>rossword</a:t>
            </a:r>
            <a:r>
              <a:rPr lang="en-GB" sz="2800" b="1" dirty="0"/>
              <a:t> puzzle with the past participle forms of the given verbs.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217570" y="357775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217570" y="469303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</a:t>
            </a:r>
            <a:r>
              <a:rPr lang="hr-HR" sz="2800" b="1" dirty="0" err="1"/>
              <a:t>ir</a:t>
            </a:r>
            <a:r>
              <a:rPr lang="en-GB" sz="2800" b="1" dirty="0" err="1"/>
              <a:t>cle</a:t>
            </a:r>
            <a:r>
              <a:rPr lang="en-GB" sz="2800" b="1" dirty="0"/>
              <a:t> the correct answer.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217570" y="539363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29314-7070-2ED2-82CE-40904BE0F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1" y="1362036"/>
            <a:ext cx="4564776" cy="48619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76D9B-4324-6F0D-1BC2-604E5E49B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3" y="1790872"/>
            <a:ext cx="4057386" cy="2372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DFA934-4CB0-305F-D699-777828918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6" y="2396606"/>
            <a:ext cx="5334462" cy="28196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361115-BEFC-71A3-D167-01102D318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2" y="2659820"/>
            <a:ext cx="5091354" cy="250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r="4203"/>
          <a:stretch/>
        </p:blipFill>
        <p:spPr>
          <a:xfrm>
            <a:off x="838199" y="1154097"/>
            <a:ext cx="3943662" cy="549435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186228" y="2290862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dialogues with the correct form of the verbs in brackets.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186228" y="388049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3D907-8571-3C42-9B27-4B3B37CCD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03" y="1316147"/>
            <a:ext cx="5502117" cy="51287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BDF9B4-0193-FC73-48F0-89C9E5CB62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"/>
          <a:stretch/>
        </p:blipFill>
        <p:spPr>
          <a:xfrm>
            <a:off x="684111" y="1709283"/>
            <a:ext cx="5117452" cy="469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1C45DF-84FD-2926-1693-DD30AD74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9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Guess the song!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6C743D-7C61-D941-1931-FBFDFB65C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008" y="20902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Divide into two teams. Look at the picture and write down your answer on a piece of paper.</a:t>
            </a:r>
            <a:endParaRPr lang="hr-HR" dirty="0"/>
          </a:p>
          <a:p>
            <a:pPr marL="0" indent="0" algn="ctr">
              <a:buNone/>
            </a:pPr>
            <a:r>
              <a:rPr lang="en-GB" dirty="0"/>
              <a:t> You win a point if you </a:t>
            </a:r>
            <a:r>
              <a:rPr lang="en-GB" dirty="0" err="1"/>
              <a:t>spel</a:t>
            </a:r>
            <a:r>
              <a:rPr lang="hr-HR" dirty="0"/>
              <a:t>l</a:t>
            </a:r>
            <a:r>
              <a:rPr lang="en-GB" dirty="0"/>
              <a:t> and pronounce the name of the song correctly. The winning group gets to listen to one of the songs.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85D9A-8E4A-5F74-5D1B-BBFEF6C4A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-1" r="18403" b="7936"/>
          <a:stretch/>
        </p:blipFill>
        <p:spPr>
          <a:xfrm>
            <a:off x="261233" y="4350980"/>
            <a:ext cx="2228849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48D93C-F12E-8A44-8941-64A7B99820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634" r="68289"/>
          <a:stretch/>
        </p:blipFill>
        <p:spPr>
          <a:xfrm>
            <a:off x="2830573" y="4465280"/>
            <a:ext cx="1107119" cy="112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F347EB-7AE3-9622-0DE0-AB63C04D4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/>
          <a:stretch/>
        </p:blipFill>
        <p:spPr>
          <a:xfrm>
            <a:off x="8542719" y="4306888"/>
            <a:ext cx="3506406" cy="116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5D4AD2-2F3F-E60B-9FFF-E16C28370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31015" r="11190" b="-2211"/>
          <a:stretch/>
        </p:blipFill>
        <p:spPr>
          <a:xfrm>
            <a:off x="4287469" y="4593244"/>
            <a:ext cx="2361854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629CC3-DDF9-F474-7B15-18EC40FA25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2"/>
          <a:stretch/>
        </p:blipFill>
        <p:spPr>
          <a:xfrm>
            <a:off x="6994457" y="4289964"/>
            <a:ext cx="1292958" cy="152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C057D9-409A-0658-0127-E601DAF49012}"/>
              </a:ext>
            </a:extLst>
          </p:cNvPr>
          <p:cNvSpPr txBox="1"/>
          <p:nvPr/>
        </p:nvSpPr>
        <p:spPr>
          <a:xfrm>
            <a:off x="318383" y="3742680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9A1561-5549-0542-13FB-B019EAD062BA}"/>
              </a:ext>
            </a:extLst>
          </p:cNvPr>
          <p:cNvSpPr txBox="1"/>
          <p:nvPr/>
        </p:nvSpPr>
        <p:spPr>
          <a:xfrm>
            <a:off x="3130609" y="3870623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2B39C4-854D-2883-C39F-AB8EB43BC110}"/>
              </a:ext>
            </a:extLst>
          </p:cNvPr>
          <p:cNvSpPr txBox="1"/>
          <p:nvPr/>
        </p:nvSpPr>
        <p:spPr>
          <a:xfrm>
            <a:off x="5154071" y="402835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3.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2B50CB-241C-C50E-CA4C-13566400ED2D}"/>
              </a:ext>
            </a:extLst>
          </p:cNvPr>
          <p:cNvSpPr txBox="1"/>
          <p:nvPr/>
        </p:nvSpPr>
        <p:spPr>
          <a:xfrm>
            <a:off x="7326611" y="3695307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4.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5EE80F-6359-C0DF-31CE-3F0973967B99}"/>
              </a:ext>
            </a:extLst>
          </p:cNvPr>
          <p:cNvSpPr txBox="1"/>
          <p:nvPr/>
        </p:nvSpPr>
        <p:spPr>
          <a:xfrm>
            <a:off x="9824512" y="3695307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5.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96E785-2AB2-2526-2473-8B7266B5A6A9}"/>
              </a:ext>
            </a:extLst>
          </p:cNvPr>
          <p:cNvSpPr txBox="1"/>
          <p:nvPr/>
        </p:nvSpPr>
        <p:spPr>
          <a:xfrm>
            <a:off x="632708" y="5589230"/>
            <a:ext cx="126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ABBA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5AB805-1CD9-47ED-2CB8-5B29E133B513}"/>
              </a:ext>
            </a:extLst>
          </p:cNvPr>
          <p:cNvSpPr txBox="1"/>
          <p:nvPr/>
        </p:nvSpPr>
        <p:spPr>
          <a:xfrm>
            <a:off x="2417539" y="5609034"/>
            <a:ext cx="180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JUSTIN</a:t>
            </a:r>
          </a:p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BIEBER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458AC7-102E-AF91-E76D-6F70348EA924}"/>
              </a:ext>
            </a:extLst>
          </p:cNvPr>
          <p:cNvSpPr txBox="1"/>
          <p:nvPr/>
        </p:nvSpPr>
        <p:spPr>
          <a:xfrm>
            <a:off x="4435772" y="5589230"/>
            <a:ext cx="206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MAROON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7C08F8-3A62-8006-FCCA-3AF7D88A60CC}"/>
              </a:ext>
            </a:extLst>
          </p:cNvPr>
          <p:cNvSpPr txBox="1"/>
          <p:nvPr/>
        </p:nvSpPr>
        <p:spPr>
          <a:xfrm>
            <a:off x="6852559" y="5810925"/>
            <a:ext cx="180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PHARELL WILLIAMS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BDFDC9-2EA1-7332-9768-3B64F4B0A4C6}"/>
              </a:ext>
            </a:extLst>
          </p:cNvPr>
          <p:cNvSpPr txBox="1"/>
          <p:nvPr/>
        </p:nvSpPr>
        <p:spPr>
          <a:xfrm>
            <a:off x="9464257" y="5554019"/>
            <a:ext cx="180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BOBBY MCFERRIN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485214-30F5-507D-4DDF-5CE9BDC7236A}"/>
              </a:ext>
            </a:extLst>
          </p:cNvPr>
          <p:cNvSpPr txBox="1"/>
          <p:nvPr/>
        </p:nvSpPr>
        <p:spPr>
          <a:xfrm>
            <a:off x="338628" y="4493052"/>
            <a:ext cx="2203461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DANCING QUEEN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D50D48-3EA4-9BCF-9341-CA11474DB578}"/>
              </a:ext>
            </a:extLst>
          </p:cNvPr>
          <p:cNvSpPr txBox="1"/>
          <p:nvPr/>
        </p:nvSpPr>
        <p:spPr>
          <a:xfrm>
            <a:off x="2702934" y="4670186"/>
            <a:ext cx="1472888" cy="8002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4600" b="1" dirty="0">
                <a:solidFill>
                  <a:schemeClr val="bg1">
                    <a:lumMod val="95000"/>
                  </a:schemeClr>
                </a:solidFill>
              </a:rPr>
              <a:t>BABY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5D5EEC-5BE2-11B5-E2E8-931451FA092A}"/>
              </a:ext>
            </a:extLst>
          </p:cNvPr>
          <p:cNvSpPr txBox="1"/>
          <p:nvPr/>
        </p:nvSpPr>
        <p:spPr>
          <a:xfrm>
            <a:off x="4377805" y="4717736"/>
            <a:ext cx="2203461" cy="630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500" b="1" dirty="0">
                <a:solidFill>
                  <a:schemeClr val="bg1">
                    <a:lumMod val="95000"/>
                  </a:schemeClr>
                </a:solidFill>
              </a:rPr>
              <a:t>SUGAR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A76E1-DD7A-BEF6-7F37-40B7F2B0459E}"/>
              </a:ext>
            </a:extLst>
          </p:cNvPr>
          <p:cNvSpPr txBox="1"/>
          <p:nvPr/>
        </p:nvSpPr>
        <p:spPr>
          <a:xfrm>
            <a:off x="6824779" y="4696502"/>
            <a:ext cx="172819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</a:rPr>
              <a:t>HAPPY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D2B2A5-2E23-1AD7-40CC-6CB2632C84DF}"/>
              </a:ext>
            </a:extLst>
          </p:cNvPr>
          <p:cNvSpPr txBox="1"/>
          <p:nvPr/>
        </p:nvSpPr>
        <p:spPr>
          <a:xfrm>
            <a:off x="8722648" y="4328549"/>
            <a:ext cx="3208119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bg1">
                    <a:lumMod val="95000"/>
                  </a:schemeClr>
                </a:solidFill>
              </a:rPr>
              <a:t>DONT’T WORRY BE HAPPY</a:t>
            </a:r>
          </a:p>
        </p:txBody>
      </p:sp>
    </p:spTree>
    <p:extLst>
      <p:ext uri="{BB962C8B-B14F-4D97-AF65-F5344CB8AC3E}">
        <p14:creationId xmlns:p14="http://schemas.microsoft.com/office/powerpoint/2010/main" val="24949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B32E15-F0C6-0355-FD66-5A3F9D9575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8"/>
            <a:ext cx="5388747" cy="687985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AF280-8F63-82C0-9C65-F814B179E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2097" y="292480"/>
            <a:ext cx="5181600" cy="1041862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Do this music quiz with your partner.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995FF47-2DB1-2F34-D338-0889E951ABFB}"/>
              </a:ext>
            </a:extLst>
          </p:cNvPr>
          <p:cNvSpPr txBox="1">
            <a:spLocks/>
          </p:cNvSpPr>
          <p:nvPr/>
        </p:nvSpPr>
        <p:spPr>
          <a:xfrm>
            <a:off x="6252099" y="1367161"/>
            <a:ext cx="5181600" cy="648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69CFBA9-8802-820F-1019-91F22E0D4F2C}"/>
              </a:ext>
            </a:extLst>
          </p:cNvPr>
          <p:cNvSpPr txBox="1">
            <a:spLocks/>
          </p:cNvSpPr>
          <p:nvPr/>
        </p:nvSpPr>
        <p:spPr>
          <a:xfrm>
            <a:off x="6252097" y="2048050"/>
            <a:ext cx="5388747" cy="1571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What kind of music do you like? Circle. </a:t>
            </a: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Why? Explain.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8D715B3-E27E-A7BB-9E8D-252EE2F20273}"/>
              </a:ext>
            </a:extLst>
          </p:cNvPr>
          <p:cNvSpPr txBox="1">
            <a:spLocks/>
          </p:cNvSpPr>
          <p:nvPr/>
        </p:nvSpPr>
        <p:spPr>
          <a:xfrm>
            <a:off x="6252097" y="3996386"/>
            <a:ext cx="5388747" cy="266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Who is your favourite singer or pop/rock?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Do you have a favourite album? What about a </a:t>
            </a:r>
            <a:r>
              <a:rPr lang="en-GB" b="1" dirty="0" err="1"/>
              <a:t>favo</a:t>
            </a:r>
            <a:r>
              <a:rPr lang="hr-HR" b="1" dirty="0"/>
              <a:t>u</a:t>
            </a:r>
            <a:r>
              <a:rPr lang="en-GB" b="1" dirty="0"/>
              <a:t>rite song?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Share your answers.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721D6A-119F-5DC7-6424-83C68D13A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6"/>
          <a:stretch/>
        </p:blipFill>
        <p:spPr>
          <a:xfrm>
            <a:off x="131263" y="1334342"/>
            <a:ext cx="5808639" cy="46528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8EA936A-4E45-797C-2260-865E4DF7E99B}"/>
              </a:ext>
            </a:extLst>
          </p:cNvPr>
          <p:cNvSpPr/>
          <p:nvPr/>
        </p:nvSpPr>
        <p:spPr>
          <a:xfrm>
            <a:off x="240436" y="2104007"/>
            <a:ext cx="247837" cy="28408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8566B0-0424-907F-345F-317DEF99A467}"/>
              </a:ext>
            </a:extLst>
          </p:cNvPr>
          <p:cNvSpPr/>
          <p:nvPr/>
        </p:nvSpPr>
        <p:spPr>
          <a:xfrm>
            <a:off x="240436" y="2615890"/>
            <a:ext cx="247837" cy="28408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D95726-7602-40D6-ADA5-3BDE75C868F6}"/>
              </a:ext>
            </a:extLst>
          </p:cNvPr>
          <p:cNvSpPr/>
          <p:nvPr/>
        </p:nvSpPr>
        <p:spPr>
          <a:xfrm>
            <a:off x="240436" y="3286957"/>
            <a:ext cx="247837" cy="28408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AEEE8DC-8A34-726C-697B-D5B42A83C1C9}"/>
              </a:ext>
            </a:extLst>
          </p:cNvPr>
          <p:cNvSpPr/>
          <p:nvPr/>
        </p:nvSpPr>
        <p:spPr>
          <a:xfrm>
            <a:off x="310718" y="4323427"/>
            <a:ext cx="177555" cy="21306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8B43D7-32B6-5292-0765-33247007850A}"/>
              </a:ext>
            </a:extLst>
          </p:cNvPr>
          <p:cNvSpPr/>
          <p:nvPr/>
        </p:nvSpPr>
        <p:spPr>
          <a:xfrm>
            <a:off x="240436" y="4755579"/>
            <a:ext cx="247837" cy="28408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6F8BF1-0B1F-842A-0D47-C48FD0D8282E}"/>
              </a:ext>
            </a:extLst>
          </p:cNvPr>
          <p:cNvSpPr/>
          <p:nvPr/>
        </p:nvSpPr>
        <p:spPr>
          <a:xfrm>
            <a:off x="241175" y="5436939"/>
            <a:ext cx="247837" cy="28408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2B5B94-FCB8-21FD-C476-B687743AB788}"/>
              </a:ext>
            </a:extLst>
          </p:cNvPr>
          <p:cNvSpPr/>
          <p:nvPr/>
        </p:nvSpPr>
        <p:spPr>
          <a:xfrm>
            <a:off x="3349100" y="4142065"/>
            <a:ext cx="247837" cy="28408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99154D-489C-9CE9-19D6-96B0AB171795}"/>
              </a:ext>
            </a:extLst>
          </p:cNvPr>
          <p:cNvSpPr/>
          <p:nvPr/>
        </p:nvSpPr>
        <p:spPr>
          <a:xfrm>
            <a:off x="4299010" y="5699312"/>
            <a:ext cx="247837" cy="28408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1E0BA7-4954-0204-FABE-DF733409D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4" y="2283588"/>
            <a:ext cx="5192165" cy="26414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05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4635AA-AFC1-452C-CF7F-2BF984AF9C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4978" cy="68580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65D6CD-3DCF-19CA-A815-AAD4A42603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3"/>
          <a:stretch/>
        </p:blipFill>
        <p:spPr>
          <a:xfrm>
            <a:off x="73241" y="2099630"/>
            <a:ext cx="5208974" cy="29029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FE925CA-05E3-974E-7BE3-3D24F993A96B}"/>
              </a:ext>
            </a:extLst>
          </p:cNvPr>
          <p:cNvSpPr txBox="1">
            <a:spLocks/>
          </p:cNvSpPr>
          <p:nvPr/>
        </p:nvSpPr>
        <p:spPr>
          <a:xfrm>
            <a:off x="6252097" y="292480"/>
            <a:ext cx="5181600" cy="104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Listen to the dialogue.</a:t>
            </a:r>
          </a:p>
        </p:txBody>
      </p:sp>
      <p:pic>
        <p:nvPicPr>
          <p:cNvPr id="11" name="13_lesson_11___what_a_concert">
            <a:hlinkClick r:id="" action="ppaction://media"/>
            <a:extLst>
              <a:ext uri="{FF2B5EF4-FFF2-40B4-BE49-F238E27FC236}">
                <a16:creationId xmlns:a16="http://schemas.microsoft.com/office/drawing/2014/main" id="{AA5736A2-3D1C-5DC4-DDF1-8947F05B2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2403" y="292480"/>
            <a:ext cx="487363" cy="487363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26B3B28-1D4F-29A8-C0A6-5E4276CF9300}"/>
              </a:ext>
            </a:extLst>
          </p:cNvPr>
          <p:cNvSpPr txBox="1">
            <a:spLocks/>
          </p:cNvSpPr>
          <p:nvPr/>
        </p:nvSpPr>
        <p:spPr>
          <a:xfrm>
            <a:off x="6261509" y="1092311"/>
            <a:ext cx="5181600" cy="747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Read the dialogue in pairs.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4DE90B5-E029-8D7F-595A-4B101A3B29DE}"/>
              </a:ext>
            </a:extLst>
          </p:cNvPr>
          <p:cNvSpPr txBox="1">
            <a:spLocks/>
          </p:cNvSpPr>
          <p:nvPr/>
        </p:nvSpPr>
        <p:spPr>
          <a:xfrm>
            <a:off x="6252097" y="1922409"/>
            <a:ext cx="5181600" cy="1655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Listen to the dialogue once again and decide if the sentences are true or false.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277B95-1D14-B686-93E2-4120B0003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" y="2099631"/>
            <a:ext cx="5199562" cy="29029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13_lesson_11___what_a_concert">
            <a:hlinkClick r:id="" action="ppaction://media"/>
            <a:extLst>
              <a:ext uri="{FF2B5EF4-FFF2-40B4-BE49-F238E27FC236}">
                <a16:creationId xmlns:a16="http://schemas.microsoft.com/office/drawing/2014/main" id="{9EF13E43-C83B-0B89-B8C6-1D66C1A0F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2403" y="3063735"/>
            <a:ext cx="487363" cy="487363"/>
          </a:xfrm>
          <a:prstGeom prst="rect">
            <a:avLst/>
          </a:prstGeom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BAB52AE-821F-C431-FE78-3B53EEF88FD9}"/>
              </a:ext>
            </a:extLst>
          </p:cNvPr>
          <p:cNvSpPr txBox="1">
            <a:spLocks/>
          </p:cNvSpPr>
          <p:nvPr/>
        </p:nvSpPr>
        <p:spPr>
          <a:xfrm>
            <a:off x="6261509" y="3212909"/>
            <a:ext cx="5181600" cy="747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DFC302-E9CA-D104-24A3-560148B8320C}"/>
              </a:ext>
            </a:extLst>
          </p:cNvPr>
          <p:cNvSpPr txBox="1"/>
          <p:nvPr/>
        </p:nvSpPr>
        <p:spPr>
          <a:xfrm>
            <a:off x="3598857" y="2574207"/>
            <a:ext cx="83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5D9CB4-199E-1DC4-004D-9D8CD8207E39}"/>
              </a:ext>
            </a:extLst>
          </p:cNvPr>
          <p:cNvSpPr txBox="1"/>
          <p:nvPr/>
        </p:nvSpPr>
        <p:spPr>
          <a:xfrm>
            <a:off x="3336855" y="2938084"/>
            <a:ext cx="83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397082-E34D-2E7F-C45A-AFAA5C6C0E2F}"/>
              </a:ext>
            </a:extLst>
          </p:cNvPr>
          <p:cNvSpPr txBox="1"/>
          <p:nvPr/>
        </p:nvSpPr>
        <p:spPr>
          <a:xfrm>
            <a:off x="4378966" y="3553949"/>
            <a:ext cx="83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ECDA42-0366-6DDF-BCC1-B9B36AB9390C}"/>
              </a:ext>
            </a:extLst>
          </p:cNvPr>
          <p:cNvSpPr txBox="1"/>
          <p:nvPr/>
        </p:nvSpPr>
        <p:spPr>
          <a:xfrm>
            <a:off x="2911876" y="3773173"/>
            <a:ext cx="83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3D1CA8-0465-08B0-7EF9-29119D59C35E}"/>
              </a:ext>
            </a:extLst>
          </p:cNvPr>
          <p:cNvSpPr txBox="1"/>
          <p:nvPr/>
        </p:nvSpPr>
        <p:spPr>
          <a:xfrm>
            <a:off x="3544465" y="4174495"/>
            <a:ext cx="83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7E622A-405B-3DB8-A9FA-0A4CBECD5135}"/>
              </a:ext>
            </a:extLst>
          </p:cNvPr>
          <p:cNvSpPr txBox="1"/>
          <p:nvPr/>
        </p:nvSpPr>
        <p:spPr>
          <a:xfrm>
            <a:off x="3670151" y="4577068"/>
            <a:ext cx="83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TRUE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7EE4EAD-C3A3-0ACF-CFF6-15FDCC1CEB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2" y="1922409"/>
            <a:ext cx="4925874" cy="34391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799CCAC9-F05E-156A-F825-CCC5A260AD68}"/>
              </a:ext>
            </a:extLst>
          </p:cNvPr>
          <p:cNvSpPr txBox="1">
            <a:spLocks/>
          </p:cNvSpPr>
          <p:nvPr/>
        </p:nvSpPr>
        <p:spPr>
          <a:xfrm>
            <a:off x="6252097" y="3878371"/>
            <a:ext cx="5181600" cy="963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How about you? Choose a concert and talk about it.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9B797AD-C61F-DCC8-EE7F-759C10ED70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234"/>
            <a:ext cx="5950548" cy="26171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88841DA-0BA3-76B5-5374-23AE5EF588D4}"/>
              </a:ext>
            </a:extLst>
          </p:cNvPr>
          <p:cNvSpPr txBox="1">
            <a:spLocks/>
          </p:cNvSpPr>
          <p:nvPr/>
        </p:nvSpPr>
        <p:spPr>
          <a:xfrm>
            <a:off x="6261509" y="4841598"/>
            <a:ext cx="5404284" cy="1655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Read the sentences in LANGUAGE FOCUS box. Then, complete the rules with present perfect simple (PPS) or past tense (PS).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F6498BD6-2FFA-6A95-D25E-CF29DCF5805A}"/>
              </a:ext>
            </a:extLst>
          </p:cNvPr>
          <p:cNvSpPr txBox="1">
            <a:spLocks/>
          </p:cNvSpPr>
          <p:nvPr/>
        </p:nvSpPr>
        <p:spPr>
          <a:xfrm>
            <a:off x="6261509" y="6469026"/>
            <a:ext cx="5181600" cy="747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56398CD-0D2B-D915-06D9-5522A3D9D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6" y="1970065"/>
            <a:ext cx="4835075" cy="33304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FBF0186-6F38-AA86-5AF2-6FA4470E9E4E}"/>
              </a:ext>
            </a:extLst>
          </p:cNvPr>
          <p:cNvSpPr txBox="1"/>
          <p:nvPr/>
        </p:nvSpPr>
        <p:spPr>
          <a:xfrm>
            <a:off x="2030774" y="2877006"/>
            <a:ext cx="112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426FA8-C4C9-9DE1-812E-A1A8CA160F48}"/>
              </a:ext>
            </a:extLst>
          </p:cNvPr>
          <p:cNvSpPr txBox="1"/>
          <p:nvPr/>
        </p:nvSpPr>
        <p:spPr>
          <a:xfrm>
            <a:off x="2019240" y="4205084"/>
            <a:ext cx="112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DF63FB-5402-8AF7-4D2A-88ACA86700F3}"/>
              </a:ext>
            </a:extLst>
          </p:cNvPr>
          <p:cNvSpPr txBox="1"/>
          <p:nvPr/>
        </p:nvSpPr>
        <p:spPr>
          <a:xfrm>
            <a:off x="2019240" y="4636995"/>
            <a:ext cx="112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PS</a:t>
            </a:r>
          </a:p>
        </p:txBody>
      </p:sp>
    </p:spTree>
    <p:extLst>
      <p:ext uri="{BB962C8B-B14F-4D97-AF65-F5344CB8AC3E}">
        <p14:creationId xmlns:p14="http://schemas.microsoft.com/office/powerpoint/2010/main" val="23762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86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7B3F1C6-D32B-D70A-A59B-E287FD4F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4978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EF539A-64D7-974A-9749-D8394A34DE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1" y="1844993"/>
            <a:ext cx="4330437" cy="31680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925CEAF-A2D6-3057-F8D4-658243CC554E}"/>
              </a:ext>
            </a:extLst>
          </p:cNvPr>
          <p:cNvSpPr txBox="1">
            <a:spLocks/>
          </p:cNvSpPr>
          <p:nvPr/>
        </p:nvSpPr>
        <p:spPr>
          <a:xfrm>
            <a:off x="5951112" y="145436"/>
            <a:ext cx="5896630" cy="31127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C000"/>
                </a:solidFill>
              </a:rPr>
              <a:t>LANGUAGE FOCUS</a:t>
            </a:r>
            <a:endParaRPr lang="en-GB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sz="2600" dirty="0"/>
              <a:t>We use </a:t>
            </a:r>
            <a:r>
              <a:rPr lang="en-GB" sz="2600" dirty="0">
                <a:solidFill>
                  <a:srgbClr val="FF0000"/>
                </a:solidFill>
              </a:rPr>
              <a:t>the present perfect simple </a:t>
            </a:r>
            <a:r>
              <a:rPr lang="en-GB" sz="2600" dirty="0"/>
              <a:t>to talk about experiences in our life up to now, but we don’t say when they happened.</a:t>
            </a:r>
            <a:endParaRPr lang="hr-HR" sz="2600" dirty="0"/>
          </a:p>
          <a:p>
            <a:pPr marL="0" indent="0">
              <a:buNone/>
            </a:pPr>
            <a:r>
              <a:rPr lang="en-GB" sz="2600" dirty="0">
                <a:solidFill>
                  <a:schemeClr val="accent1"/>
                </a:solidFill>
              </a:rPr>
              <a:t>Present perfect simple </a:t>
            </a:r>
            <a:r>
              <a:rPr lang="en-GB" sz="2600" dirty="0" err="1">
                <a:solidFill>
                  <a:schemeClr val="accent1"/>
                </a:solidFill>
              </a:rPr>
              <a:t>koristimo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kada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govorimo</a:t>
            </a:r>
            <a:r>
              <a:rPr lang="en-GB" sz="2600" dirty="0">
                <a:solidFill>
                  <a:schemeClr val="accent1"/>
                </a:solidFill>
              </a:rPr>
              <a:t> o </a:t>
            </a:r>
            <a:r>
              <a:rPr lang="en-GB" sz="2600" dirty="0" err="1">
                <a:solidFill>
                  <a:schemeClr val="accent1"/>
                </a:solidFill>
              </a:rPr>
              <a:t>dosadašnjim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iskustvima</a:t>
            </a:r>
            <a:r>
              <a:rPr lang="hr-HR" sz="2600" dirty="0">
                <a:solidFill>
                  <a:schemeClr val="accent1"/>
                </a:solidFill>
              </a:rPr>
              <a:t>, tj.</a:t>
            </a:r>
            <a:r>
              <a:rPr lang="en-GB" sz="2600" dirty="0">
                <a:solidFill>
                  <a:schemeClr val="accent1"/>
                </a:solidFill>
              </a:rPr>
              <a:t> o </a:t>
            </a:r>
            <a:r>
              <a:rPr lang="en-GB" sz="2600" dirty="0" err="1">
                <a:solidFill>
                  <a:schemeClr val="accent1"/>
                </a:solidFill>
              </a:rPr>
              <a:t>iskustvima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koje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smo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doživjeli</a:t>
            </a:r>
            <a:r>
              <a:rPr lang="en-GB" sz="2600" dirty="0">
                <a:solidFill>
                  <a:schemeClr val="accent1"/>
                </a:solidFill>
              </a:rPr>
              <a:t> do </a:t>
            </a:r>
            <a:r>
              <a:rPr lang="en-GB" sz="2600" dirty="0" err="1">
                <a:solidFill>
                  <a:schemeClr val="accent1"/>
                </a:solidFill>
              </a:rPr>
              <a:t>trenutka</a:t>
            </a:r>
            <a:r>
              <a:rPr lang="en-GB" sz="2600" dirty="0">
                <a:solidFill>
                  <a:schemeClr val="accent1"/>
                </a:solidFill>
              </a:rPr>
              <a:t> u </a:t>
            </a:r>
            <a:r>
              <a:rPr lang="en-GB" sz="2600" dirty="0" err="1">
                <a:solidFill>
                  <a:schemeClr val="accent1"/>
                </a:solidFill>
              </a:rPr>
              <a:t>kojemu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govorimo</a:t>
            </a:r>
            <a:r>
              <a:rPr lang="en-GB" sz="2600" dirty="0">
                <a:solidFill>
                  <a:schemeClr val="accent1"/>
                </a:solidFill>
              </a:rPr>
              <a:t>, </a:t>
            </a:r>
            <a:r>
              <a:rPr lang="en-GB" sz="2600" dirty="0" err="1">
                <a:solidFill>
                  <a:schemeClr val="accent1"/>
                </a:solidFill>
              </a:rPr>
              <a:t>ali</a:t>
            </a:r>
            <a:r>
              <a:rPr lang="en-GB" sz="2600" dirty="0">
                <a:solidFill>
                  <a:schemeClr val="accent1"/>
                </a:solidFill>
              </a:rPr>
              <a:t> ne </a:t>
            </a:r>
            <a:r>
              <a:rPr lang="en-GB" sz="2600" dirty="0" err="1">
                <a:solidFill>
                  <a:schemeClr val="accent1"/>
                </a:solidFill>
              </a:rPr>
              <a:t>govorimo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kada</a:t>
            </a:r>
            <a:r>
              <a:rPr lang="en-GB" sz="2600" dirty="0">
                <a:solidFill>
                  <a:schemeClr val="accent1"/>
                </a:solidFill>
              </a:rPr>
              <a:t> </a:t>
            </a:r>
            <a:r>
              <a:rPr lang="en-GB" sz="2600" dirty="0" err="1">
                <a:solidFill>
                  <a:schemeClr val="accent1"/>
                </a:solidFill>
              </a:rPr>
              <a:t>su</a:t>
            </a:r>
            <a:r>
              <a:rPr lang="en-GB" sz="2600" dirty="0">
                <a:solidFill>
                  <a:schemeClr val="accent1"/>
                </a:solidFill>
              </a:rPr>
              <a:t> se </a:t>
            </a:r>
            <a:r>
              <a:rPr lang="en-GB" sz="2600" dirty="0" err="1">
                <a:solidFill>
                  <a:schemeClr val="accent1"/>
                </a:solidFill>
              </a:rPr>
              <a:t>dogodil</a:t>
            </a:r>
            <a:r>
              <a:rPr lang="hr-HR" sz="2600" dirty="0">
                <a:solidFill>
                  <a:schemeClr val="accent1"/>
                </a:solidFill>
              </a:rPr>
              <a:t>i</a:t>
            </a:r>
            <a:r>
              <a:rPr lang="en-GB" sz="26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EA967D2-0B09-1B50-3356-8EAF36D3EC75}"/>
              </a:ext>
            </a:extLst>
          </p:cNvPr>
          <p:cNvSpPr txBox="1">
            <a:spLocks/>
          </p:cNvSpPr>
          <p:nvPr/>
        </p:nvSpPr>
        <p:spPr>
          <a:xfrm>
            <a:off x="5951112" y="3348444"/>
            <a:ext cx="5896630" cy="1664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We use </a:t>
            </a:r>
            <a:r>
              <a:rPr lang="en-GB" sz="2400" dirty="0">
                <a:solidFill>
                  <a:srgbClr val="FF0000"/>
                </a:solidFill>
              </a:rPr>
              <a:t>the past tense </a:t>
            </a:r>
            <a:r>
              <a:rPr lang="en-GB" sz="2400" dirty="0"/>
              <a:t>to give more information about an experience.</a:t>
            </a:r>
            <a:endParaRPr lang="hr-HR" sz="2400" dirty="0"/>
          </a:p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</a:rPr>
              <a:t>Past simple </a:t>
            </a:r>
            <a:r>
              <a:rPr lang="en-GB" sz="2400" dirty="0" err="1">
                <a:solidFill>
                  <a:schemeClr val="accent1"/>
                </a:solidFill>
              </a:rPr>
              <a:t>koristimo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kada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želimo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dati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više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detalja</a:t>
            </a:r>
            <a:r>
              <a:rPr lang="en-GB" sz="2400" dirty="0">
                <a:solidFill>
                  <a:schemeClr val="accent1"/>
                </a:solidFill>
              </a:rPr>
              <a:t> o </a:t>
            </a:r>
            <a:r>
              <a:rPr lang="en-GB" sz="2400" dirty="0" err="1">
                <a:solidFill>
                  <a:schemeClr val="accent1"/>
                </a:solidFill>
              </a:rPr>
              <a:t>prošlom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iskustvu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210FB39-9B5A-E9EF-F842-5B9E5EC07ED2}"/>
              </a:ext>
            </a:extLst>
          </p:cNvPr>
          <p:cNvSpPr txBox="1">
            <a:spLocks/>
          </p:cNvSpPr>
          <p:nvPr/>
        </p:nvSpPr>
        <p:spPr>
          <a:xfrm>
            <a:off x="5951112" y="5103222"/>
            <a:ext cx="5896630" cy="15191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We use </a:t>
            </a:r>
            <a:r>
              <a:rPr lang="en-GB" sz="2400" dirty="0">
                <a:solidFill>
                  <a:srgbClr val="FF0000"/>
                </a:solidFill>
              </a:rPr>
              <a:t>the past tense </a:t>
            </a:r>
            <a:r>
              <a:rPr lang="en-GB" sz="2400" dirty="0"/>
              <a:t>to say when something happen</a:t>
            </a:r>
            <a:r>
              <a:rPr lang="hr-HR" sz="2400" dirty="0"/>
              <a:t>e</a:t>
            </a:r>
            <a:r>
              <a:rPr lang="en-GB" sz="2400" dirty="0"/>
              <a:t>d.</a:t>
            </a:r>
            <a:endParaRPr lang="hr-HR" sz="2400" dirty="0"/>
          </a:p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</a:rPr>
              <a:t>Past simple </a:t>
            </a:r>
            <a:r>
              <a:rPr lang="en-GB" sz="2400" dirty="0" err="1">
                <a:solidFill>
                  <a:schemeClr val="accent1"/>
                </a:solidFill>
              </a:rPr>
              <a:t>koristimo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kada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želimo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točno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reći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kada</a:t>
            </a:r>
            <a:r>
              <a:rPr lang="en-GB" sz="2400" dirty="0">
                <a:solidFill>
                  <a:schemeClr val="accent1"/>
                </a:solidFill>
              </a:rPr>
              <a:t> se </a:t>
            </a:r>
            <a:r>
              <a:rPr lang="en-GB" sz="2400" dirty="0" err="1">
                <a:solidFill>
                  <a:schemeClr val="accent1"/>
                </a:solidFill>
              </a:rPr>
              <a:t>nešto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dogodilo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36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" b="2214"/>
          <a:stretch/>
        </p:blipFill>
        <p:spPr>
          <a:xfrm>
            <a:off x="838199" y="1269508"/>
            <a:ext cx="3943662" cy="537894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60896" y="1637686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the words Task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260896" y="275129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260896" y="401033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Choose the correct option.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260896" y="469709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A9E74-C32D-835F-90EB-A71E44B53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0" y="1734823"/>
            <a:ext cx="5863683" cy="44483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33E01E-4ABF-D5E6-ACA3-86C466410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0" y="2871762"/>
            <a:ext cx="5398437" cy="3240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5D8D07-4E4A-FC22-59E5-ED54ACC3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" y="2182072"/>
            <a:ext cx="5956369" cy="34064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21F1AE-D041-C0DE-580F-0A88B948A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0" y="2516611"/>
            <a:ext cx="5346666" cy="30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37A75C-217A-04D0-AD9E-45A4B2040F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2932" cy="686319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F505591-927A-CFDC-DD27-FD7D109163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r="1386"/>
          <a:stretch/>
        </p:blipFill>
        <p:spPr>
          <a:xfrm>
            <a:off x="0" y="0"/>
            <a:ext cx="3116063" cy="41151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42EB37D-4EE1-63F5-410C-9460615A70DF}"/>
              </a:ext>
            </a:extLst>
          </p:cNvPr>
          <p:cNvSpPr txBox="1">
            <a:spLocks/>
          </p:cNvSpPr>
          <p:nvPr/>
        </p:nvSpPr>
        <p:spPr>
          <a:xfrm>
            <a:off x="6438153" y="245160"/>
            <a:ext cx="5404284" cy="134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Read the text.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246FC5-1B0B-23BC-0FA6-5EA4912A1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" r="3334" b="1303"/>
          <a:stretch/>
        </p:blipFill>
        <p:spPr>
          <a:xfrm>
            <a:off x="2796466" y="1738459"/>
            <a:ext cx="3116064" cy="50691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922ABBA-F8BA-53D7-16FD-F5CD94F9B4AA}"/>
              </a:ext>
            </a:extLst>
          </p:cNvPr>
          <p:cNvSpPr txBox="1">
            <a:spLocks/>
          </p:cNvSpPr>
          <p:nvPr/>
        </p:nvSpPr>
        <p:spPr>
          <a:xfrm>
            <a:off x="6438153" y="860342"/>
            <a:ext cx="5438311" cy="973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Underline new words</a:t>
            </a:r>
            <a:r>
              <a:rPr lang="hr-HR" b="1" dirty="0"/>
              <a:t> </a:t>
            </a:r>
            <a:r>
              <a:rPr lang="en-GB" b="1" dirty="0"/>
              <a:t>and translate them into Croatian</a:t>
            </a:r>
            <a:r>
              <a:rPr lang="hr-HR" b="1" dirty="0"/>
              <a:t>.</a:t>
            </a:r>
            <a:endParaRPr lang="en-GB" b="1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95F8501-34D6-DEC2-51C6-9E9824172934}"/>
              </a:ext>
            </a:extLst>
          </p:cNvPr>
          <p:cNvSpPr txBox="1">
            <a:spLocks/>
          </p:cNvSpPr>
          <p:nvPr/>
        </p:nvSpPr>
        <p:spPr>
          <a:xfrm>
            <a:off x="6404126" y="2177754"/>
            <a:ext cx="5404284" cy="1066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Number the sentences in the order that things really happened.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007E7E-62F8-013F-1462-DC5548EE2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" y="2057578"/>
            <a:ext cx="5811213" cy="28070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9DDB32C-E648-8FAF-9B09-8CF78E5F6735}"/>
              </a:ext>
            </a:extLst>
          </p:cNvPr>
          <p:cNvSpPr txBox="1">
            <a:spLocks/>
          </p:cNvSpPr>
          <p:nvPr/>
        </p:nvSpPr>
        <p:spPr>
          <a:xfrm>
            <a:off x="6404126" y="3195885"/>
            <a:ext cx="5404284" cy="530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5D3EC8-FEC6-3037-FBA5-89050F009352}"/>
              </a:ext>
            </a:extLst>
          </p:cNvPr>
          <p:cNvSpPr txBox="1"/>
          <p:nvPr/>
        </p:nvSpPr>
        <p:spPr>
          <a:xfrm>
            <a:off x="2707689" y="3059668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F3171F-0621-6AE1-DF21-9D55CB86F494}"/>
              </a:ext>
            </a:extLst>
          </p:cNvPr>
          <p:cNvSpPr txBox="1"/>
          <p:nvPr/>
        </p:nvSpPr>
        <p:spPr>
          <a:xfrm>
            <a:off x="4724398" y="4450057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1E30F9-DAAF-3700-6EA6-670FAB648FDB}"/>
              </a:ext>
            </a:extLst>
          </p:cNvPr>
          <p:cNvSpPr txBox="1"/>
          <p:nvPr/>
        </p:nvSpPr>
        <p:spPr>
          <a:xfrm>
            <a:off x="4096473" y="3370411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4323CF-C404-1618-125C-AF9B64198AF5}"/>
              </a:ext>
            </a:extLst>
          </p:cNvPr>
          <p:cNvSpPr txBox="1"/>
          <p:nvPr/>
        </p:nvSpPr>
        <p:spPr>
          <a:xfrm>
            <a:off x="3281961" y="4093587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6938A6-83C6-96C5-50B7-488A336E2843}"/>
              </a:ext>
            </a:extLst>
          </p:cNvPr>
          <p:cNvSpPr txBox="1"/>
          <p:nvPr/>
        </p:nvSpPr>
        <p:spPr>
          <a:xfrm>
            <a:off x="5254011" y="2694320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460C2D-87EC-7AE5-86DE-5EAEFC9B2FAE}"/>
              </a:ext>
            </a:extLst>
          </p:cNvPr>
          <p:cNvSpPr txBox="1"/>
          <p:nvPr/>
        </p:nvSpPr>
        <p:spPr>
          <a:xfrm>
            <a:off x="4790591" y="3724255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D8912F-8073-E0E0-5259-680630A7C466}"/>
              </a:ext>
            </a:extLst>
          </p:cNvPr>
          <p:cNvSpPr txBox="1"/>
          <p:nvPr/>
        </p:nvSpPr>
        <p:spPr>
          <a:xfrm>
            <a:off x="6130027" y="4819389"/>
            <a:ext cx="57464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/>
              <a:t>Do you know the names of musical </a:t>
            </a:r>
            <a:r>
              <a:rPr lang="en-GB" sz="2600" b="1" dirty="0" err="1"/>
              <a:t>inst</a:t>
            </a:r>
            <a:r>
              <a:rPr lang="hr-HR" sz="2600" b="1" dirty="0"/>
              <a:t>r</a:t>
            </a:r>
            <a:r>
              <a:rPr lang="en-GB" sz="2600" b="1" dirty="0" err="1"/>
              <a:t>uments</a:t>
            </a:r>
            <a:r>
              <a:rPr lang="en-GB" sz="2600" b="1" dirty="0"/>
              <a:t>? Play this game in order to find out. </a:t>
            </a:r>
            <a:r>
              <a:rPr lang="en-GB" sz="2600" b="1" dirty="0">
                <a:hlinkClick r:id="rId6"/>
              </a:rPr>
              <a:t>https://wordwall.net/play/849/415/915</a:t>
            </a:r>
            <a:r>
              <a:rPr lang="en-GB" sz="2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21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868CF9-F42E-990E-5332-E1B0199268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3639" cy="6872330"/>
          </a:xfr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BFF8AA5-37F3-7C58-4AF6-589FCB88BB5B}"/>
              </a:ext>
            </a:extLst>
          </p:cNvPr>
          <p:cNvSpPr txBox="1">
            <a:spLocks/>
          </p:cNvSpPr>
          <p:nvPr/>
        </p:nvSpPr>
        <p:spPr>
          <a:xfrm>
            <a:off x="6553163" y="89158"/>
            <a:ext cx="4539708" cy="736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700" b="1" dirty="0"/>
              <a:t>Circle a) or b) in Task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FA2BF9-188B-C1B5-BD0D-4EFBF20B3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"/>
          <a:stretch/>
        </p:blipFill>
        <p:spPr>
          <a:xfrm>
            <a:off x="0" y="1569851"/>
            <a:ext cx="5891100" cy="29124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886F086-0B68-F3A3-348D-FBC943DF0494}"/>
              </a:ext>
            </a:extLst>
          </p:cNvPr>
          <p:cNvSpPr txBox="1">
            <a:spLocks/>
          </p:cNvSpPr>
          <p:nvPr/>
        </p:nvSpPr>
        <p:spPr>
          <a:xfrm>
            <a:off x="6560188" y="588660"/>
            <a:ext cx="4142544" cy="736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700" b="1" dirty="0"/>
              <a:t>Check.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4042ED-AF71-E7E5-A493-4BF0877D84A5}"/>
              </a:ext>
            </a:extLst>
          </p:cNvPr>
          <p:cNvSpPr/>
          <p:nvPr/>
        </p:nvSpPr>
        <p:spPr>
          <a:xfrm>
            <a:off x="295563" y="2050472"/>
            <a:ext cx="230910" cy="230910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4134B4-4191-9EFD-8AC7-ACA3EC21DB85}"/>
              </a:ext>
            </a:extLst>
          </p:cNvPr>
          <p:cNvSpPr/>
          <p:nvPr/>
        </p:nvSpPr>
        <p:spPr>
          <a:xfrm>
            <a:off x="295563" y="2743861"/>
            <a:ext cx="230910" cy="230910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6EEB0D-2923-1441-AC9F-E7ED79636AB8}"/>
              </a:ext>
            </a:extLst>
          </p:cNvPr>
          <p:cNvSpPr/>
          <p:nvPr/>
        </p:nvSpPr>
        <p:spPr>
          <a:xfrm>
            <a:off x="267854" y="3590313"/>
            <a:ext cx="230910" cy="230910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0A7B34-B407-7B28-A4DC-C1ADEFF844DC}"/>
              </a:ext>
            </a:extLst>
          </p:cNvPr>
          <p:cNvSpPr/>
          <p:nvPr/>
        </p:nvSpPr>
        <p:spPr>
          <a:xfrm>
            <a:off x="295563" y="4251377"/>
            <a:ext cx="230910" cy="230910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344B8C-A62C-B551-2576-14FB79DE3276}"/>
              </a:ext>
            </a:extLst>
          </p:cNvPr>
          <p:cNvSpPr/>
          <p:nvPr/>
        </p:nvSpPr>
        <p:spPr>
          <a:xfrm>
            <a:off x="3773054" y="2050472"/>
            <a:ext cx="230910" cy="230910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591E1B-A817-9258-F9FA-8DF4E1E26381}"/>
              </a:ext>
            </a:extLst>
          </p:cNvPr>
          <p:cNvSpPr/>
          <p:nvPr/>
        </p:nvSpPr>
        <p:spPr>
          <a:xfrm>
            <a:off x="3773054" y="2743861"/>
            <a:ext cx="230910" cy="230910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2BA45E-1F49-D39C-8A03-7CDF26AF8E00}"/>
              </a:ext>
            </a:extLst>
          </p:cNvPr>
          <p:cNvSpPr/>
          <p:nvPr/>
        </p:nvSpPr>
        <p:spPr>
          <a:xfrm>
            <a:off x="3773054" y="3565242"/>
            <a:ext cx="230910" cy="230910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A67C90-0D5F-87F4-4182-686875CB00B2}"/>
              </a:ext>
            </a:extLst>
          </p:cNvPr>
          <p:cNvSpPr/>
          <p:nvPr/>
        </p:nvSpPr>
        <p:spPr>
          <a:xfrm>
            <a:off x="3556000" y="4174836"/>
            <a:ext cx="332509" cy="307451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A08DDB6-8746-8D83-950D-492F73F0D269}"/>
              </a:ext>
            </a:extLst>
          </p:cNvPr>
          <p:cNvSpPr txBox="1">
            <a:spLocks/>
          </p:cNvSpPr>
          <p:nvPr/>
        </p:nvSpPr>
        <p:spPr>
          <a:xfrm>
            <a:off x="6560188" y="1432974"/>
            <a:ext cx="5019999" cy="965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700" b="1" dirty="0"/>
              <a:t>What is the past participle of the following verbs?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DC8587-8C44-5830-82A7-762F08965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499"/>
            <a:ext cx="5766613" cy="48314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2BC82C-D284-BCE1-D20E-A1DFDC233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3" y="1664183"/>
            <a:ext cx="4446666" cy="29124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AF80B9-3C85-C29C-E4BF-1280548E9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99" y="2608938"/>
            <a:ext cx="1172449" cy="1844882"/>
          </a:xfrm>
          <a:prstGeom prst="rect">
            <a:avLst/>
          </a:prstGeom>
        </p:spPr>
      </p:pic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85F0D52D-90C9-8EFA-B7C2-8CDEC19BB837}"/>
              </a:ext>
            </a:extLst>
          </p:cNvPr>
          <p:cNvSpPr txBox="1">
            <a:spLocks/>
          </p:cNvSpPr>
          <p:nvPr/>
        </p:nvSpPr>
        <p:spPr>
          <a:xfrm>
            <a:off x="6560188" y="2290717"/>
            <a:ext cx="4142544" cy="736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700" b="1" dirty="0"/>
              <a:t>Check.</a:t>
            </a: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5D450BD1-E799-3A40-CF14-725E9C273FCD}"/>
              </a:ext>
            </a:extLst>
          </p:cNvPr>
          <p:cNvSpPr txBox="1">
            <a:spLocks/>
          </p:cNvSpPr>
          <p:nvPr/>
        </p:nvSpPr>
        <p:spPr>
          <a:xfrm>
            <a:off x="6553163" y="3110535"/>
            <a:ext cx="5343274" cy="150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700" b="1" dirty="0"/>
              <a:t>Look at the pictures and complete the sentences below. Use the verbs from Task 1.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3CB1A8-3960-C2FC-F28B-5AD85626B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2" y="1597558"/>
            <a:ext cx="4303491" cy="30456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C8C933-AEAD-0930-D53B-EBE93A687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92" y="2387854"/>
            <a:ext cx="1388234" cy="2122140"/>
          </a:xfrm>
          <a:prstGeom prst="rect">
            <a:avLst/>
          </a:prstGeom>
        </p:spPr>
      </p:pic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1AC7EE89-ACE4-8D58-A8D2-34200E9C9C36}"/>
              </a:ext>
            </a:extLst>
          </p:cNvPr>
          <p:cNvSpPr txBox="1">
            <a:spLocks/>
          </p:cNvSpPr>
          <p:nvPr/>
        </p:nvSpPr>
        <p:spPr>
          <a:xfrm>
            <a:off x="6553163" y="4381817"/>
            <a:ext cx="4142544" cy="736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700" b="1" dirty="0"/>
              <a:t>Check.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5440BED2-C2F4-36EE-35B9-1823A7B356EA}"/>
              </a:ext>
            </a:extLst>
          </p:cNvPr>
          <p:cNvSpPr txBox="1">
            <a:spLocks/>
          </p:cNvSpPr>
          <p:nvPr/>
        </p:nvSpPr>
        <p:spPr>
          <a:xfrm>
            <a:off x="6553163" y="5118664"/>
            <a:ext cx="5486273" cy="123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700" b="1" dirty="0"/>
              <a:t>Complete the sentences with the present perfect tense of the verbs in brackets.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E77C822-91CD-F5B4-9BC8-900EB621FB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6" y="1309351"/>
            <a:ext cx="4694720" cy="39510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E0473B-8EE6-3C91-6687-E632DDED4C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8" y="2047448"/>
            <a:ext cx="4297772" cy="3196690"/>
          </a:xfrm>
          <a:prstGeom prst="rect">
            <a:avLst/>
          </a:prstGeom>
        </p:spPr>
      </p:pic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A8DB0357-E030-6DFE-A054-694E36BA5F54}"/>
              </a:ext>
            </a:extLst>
          </p:cNvPr>
          <p:cNvSpPr txBox="1">
            <a:spLocks/>
          </p:cNvSpPr>
          <p:nvPr/>
        </p:nvSpPr>
        <p:spPr>
          <a:xfrm>
            <a:off x="6580904" y="6389946"/>
            <a:ext cx="4142544" cy="736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700" b="1" dirty="0"/>
              <a:t>Check</a:t>
            </a:r>
            <a:r>
              <a:rPr lang="en-GB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20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" b="1940"/>
          <a:stretch/>
        </p:blipFill>
        <p:spPr>
          <a:xfrm>
            <a:off x="838199" y="1154097"/>
            <a:ext cx="3943662" cy="549435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62222" y="1660704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the verbs in the brackets in the correct form.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262222" y="270200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262222" y="383564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Are the sentences in Task 2 correct or incorrect? Correct the mistakes.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262222" y="487694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2C0DF-790B-6F34-BFEB-14F6D204B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3" y="1512196"/>
            <a:ext cx="4557155" cy="47781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1B479-A638-F5FA-BDDF-AE1DFAF79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64" y="2565788"/>
            <a:ext cx="4069433" cy="34216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93D6E3-AF56-A3B6-93BE-CD6385B71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" y="2408205"/>
            <a:ext cx="5953428" cy="32236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70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3781BA-38B3-0517-BEDA-33051C95BB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"/>
          <a:stretch/>
        </p:blipFill>
        <p:spPr>
          <a:xfrm>
            <a:off x="374314" y="2964075"/>
            <a:ext cx="5136244" cy="26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0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643</Words>
  <Application>Microsoft Office PowerPoint</Application>
  <PresentationFormat>Widescreen</PresentationFormat>
  <Paragraphs>93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Lesson 11  The world of music</vt:lpstr>
      <vt:lpstr>Guess the song!</vt:lpstr>
      <vt:lpstr>PowerPoint Presentation</vt:lpstr>
      <vt:lpstr>PowerPoint Presentation</vt:lpstr>
      <vt:lpstr>PowerPoint Presentation</vt:lpstr>
      <vt:lpstr>Workbook, page 71</vt:lpstr>
      <vt:lpstr>PowerPoint Presentation</vt:lpstr>
      <vt:lpstr>PowerPoint Presentation</vt:lpstr>
      <vt:lpstr>Workbook, page 72</vt:lpstr>
      <vt:lpstr>PowerPoint Presentation</vt:lpstr>
      <vt:lpstr>Workbook, page 73</vt:lpstr>
      <vt:lpstr>Workbook, page 74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11 – The world of music</dc:title>
  <dc:creator>Josipa</dc:creator>
  <cp:lastModifiedBy>Sanja Ivoš</cp:lastModifiedBy>
  <cp:revision>51</cp:revision>
  <dcterms:created xsi:type="dcterms:W3CDTF">2022-08-27T14:33:47Z</dcterms:created>
  <dcterms:modified xsi:type="dcterms:W3CDTF">2022-11-22T09:45:19Z</dcterms:modified>
</cp:coreProperties>
</file>